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7102475" cy="9388475"/>
  <p:embeddedFontLst>
    <p:embeddedFont>
      <p:font typeface="Courgette"/>
      <p:regular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OcXMKmbJ7/nXBHPUDlmsxSkfp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urgette-regular.fntdata"/><Relationship Id="rId21" Type="http://schemas.openxmlformats.org/officeDocument/2006/relationships/slide" Target="slides/slide16.xml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10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11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12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13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14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16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3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4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5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6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7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9:notes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Bachman Law, LLC        970-865-2440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18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2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30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27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p2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20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1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2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3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58" name="Google Shape;58;p23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3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23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3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26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46464"/>
            </a:gs>
            <a:gs pos="100000">
              <a:srgbClr val="3E3E3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8" name="Google Shape;108;p2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hyperlink" Target="https://www.courts.state.co.us/For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/>
              <a:t>ESTATE PLANNING BASICS WORKSHOP</a:t>
            </a:r>
            <a:endParaRPr/>
          </a:p>
        </p:txBody>
      </p:sp>
      <p:sp>
        <p:nvSpPr>
          <p:cNvPr id="123" name="Google Shape;123;p1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PRESENTED BY: SARA BACHMAN OF BACHMAN LAW, LLC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HOSTED BY:  THE WEST END PAY IT FORWARD TRUST &amp; THE LONE CONE LEGACY TRUST</a:t>
            </a:r>
            <a:endParaRPr/>
          </a:p>
        </p:txBody>
      </p:sp>
      <p:pic>
        <p:nvPicPr>
          <p:cNvPr descr="Logo&#10;&#10;Description automatically generated" id="124" name="Google Shape;124;p1"/>
          <p:cNvPicPr preferRelativeResize="0"/>
          <p:nvPr/>
        </p:nvPicPr>
        <p:blipFill rotWithShape="1">
          <a:blip r:embed="rId3">
            <a:alphaModFix amt="89000"/>
          </a:blip>
          <a:srcRect b="0" l="0" r="0" t="0"/>
          <a:stretch/>
        </p:blipFill>
        <p:spPr>
          <a:xfrm>
            <a:off x="3796005" y="4299992"/>
            <a:ext cx="1755710" cy="175571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25" name="Google Shape;125;p1"/>
          <p:cNvSpPr/>
          <p:nvPr/>
        </p:nvSpPr>
        <p:spPr>
          <a:xfrm>
            <a:off x="5222585" y="4459988"/>
            <a:ext cx="55523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Lone Cone Legacy Trust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>
            <p:ph type="title"/>
          </p:nvPr>
        </p:nvSpPr>
        <p:spPr>
          <a:xfrm>
            <a:off x="1451578" y="131624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2022 ESTATE &amp; GIFT TAX INFORMATION</a:t>
            </a:r>
            <a:endParaRPr/>
          </a:p>
        </p:txBody>
      </p:sp>
      <p:sp>
        <p:nvSpPr>
          <p:cNvPr id="228" name="Google Shape;228;p10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Federal Estate &amp; Gift Tax Exemption = $12.06 million/person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Colorado Estate &amp; Gift Tax = $0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Annual Gift Tax Exemption = $16,000/person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9" name="Google Shape;229;p1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>
            <p:ph type="title"/>
          </p:nvPr>
        </p:nvSpPr>
        <p:spPr>
          <a:xfrm>
            <a:off x="1447331" y="1398527"/>
            <a:ext cx="9605635" cy="45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DURABLE FINANCIAL POWER OF ATTORNEYS</a:t>
            </a:r>
            <a:endParaRPr/>
          </a:p>
        </p:txBody>
      </p:sp>
      <p:sp>
        <p:nvSpPr>
          <p:cNvPr id="237" name="Google Shape;237;p11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Durable Financial Power of Attorney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Appoints someone to take care of all aspects of your life except your body.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Only works while you are alive.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Usually “alive” upon signing.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May circumvent need for a court-appointed conservator.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Most abused document on behalf of elders.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Durability</a:t>
            </a:r>
            <a:endParaRPr/>
          </a:p>
        </p:txBody>
      </p:sp>
      <p:sp>
        <p:nvSpPr>
          <p:cNvPr id="238" name="Google Shape;238;p1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wboy in front of a horse" id="239" name="Google Shape;2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5549" y="2085663"/>
            <a:ext cx="4879147" cy="307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>
            <a:off x="1447331" y="970385"/>
            <a:ext cx="9605635" cy="880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DURABLE MEDICAL POWERS OF ATTORNEY </a:t>
            </a:r>
            <a:br>
              <a:rPr lang="en-US"/>
            </a:br>
            <a:r>
              <a:rPr lang="en-US"/>
              <a:t>&amp; LIVING WILLS</a:t>
            </a:r>
            <a:endParaRPr/>
          </a:p>
        </p:txBody>
      </p:sp>
      <p:sp>
        <p:nvSpPr>
          <p:cNvPr id="247" name="Google Shape;247;p12"/>
          <p:cNvSpPr txBox="1"/>
          <p:nvPr>
            <p:ph idx="1" type="body"/>
          </p:nvPr>
        </p:nvSpPr>
        <p:spPr>
          <a:xfrm>
            <a:off x="1447331" y="2010878"/>
            <a:ext cx="4645152" cy="387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Durable Medical Power of Attorney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Appoints someone to make health care decisions for you if you cannot.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Your agent can be your health care advocate or put your final wishes in action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Should be durable.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 sz="2100"/>
              <a:t>Living</a:t>
            </a:r>
            <a:r>
              <a:rPr lang="en-US"/>
              <a:t> Wills aka Advance Directives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/>
              <a:t>Organ Donation Directives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/>
              <a:t>DNRs Executed with your Doctor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8" name="Google Shape;248;p1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lowers in bloom in summer meadow" id="249" name="Google Shape;2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449" y="2010878"/>
            <a:ext cx="4980518" cy="332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46464"/>
            </a:gs>
            <a:gs pos="100000">
              <a:srgbClr val="3E3E3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1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13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646464"/>
              </a:gs>
              <a:gs pos="100000">
                <a:srgbClr val="3E3E3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  <a:lin ang="5400000" scaled="0"/>
          </a:gradFill>
          <a:ln>
            <a:noFill/>
          </a:ln>
          <a:effectLst>
            <a:outerShdw blurRad="127000" sx="98000" rotWithShape="0" algn="tl" dir="4740000" dist="228600" sy="98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 cap="flat" cmpd="sng" w="50800">
            <a:solidFill>
              <a:srgbClr val="1919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1034796" y="1030259"/>
            <a:ext cx="10122408" cy="4059936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6E6E6"/>
              </a:gs>
            </a:gsLst>
            <a:path path="circle">
              <a:fillToRect b="50%" l="50%" r="50%" t="50%"/>
            </a:path>
            <a:tileRect/>
          </a:gradFill>
          <a:ln cap="flat" cmpd="sng" w="15875">
            <a:solidFill>
              <a:srgbClr val="9494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5" name="Google Shape;265;p13"/>
          <p:cNvSpPr txBox="1"/>
          <p:nvPr>
            <p:ph type="title"/>
          </p:nvPr>
        </p:nvSpPr>
        <p:spPr>
          <a:xfrm>
            <a:off x="1557071" y="1584552"/>
            <a:ext cx="9099255" cy="253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Gill Sans"/>
              <a:buNone/>
            </a:pPr>
            <a:r>
              <a:rPr lang="en-US" sz="7200">
                <a:solidFill>
                  <a:srgbClr val="454545"/>
                </a:solidFill>
              </a:rPr>
              <a:t>PLANNING IS A GIFT TO YOUR LOVED ONES</a:t>
            </a:r>
            <a:endParaRPr/>
          </a:p>
        </p:txBody>
      </p:sp>
      <p:sp>
        <p:nvSpPr>
          <p:cNvPr id="266" name="Google Shape;266;p13"/>
          <p:cNvSpPr txBox="1"/>
          <p:nvPr>
            <p:ph idx="1" type="body"/>
          </p:nvPr>
        </p:nvSpPr>
        <p:spPr>
          <a:xfrm>
            <a:off x="1535372" y="4133234"/>
            <a:ext cx="9120954" cy="744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cap="none">
                <a:solidFill>
                  <a:schemeClr val="accent1"/>
                </a:solidFill>
              </a:rPr>
              <a:t>IF YOU DON’T WANT TO BE A BURDEN TO YOUR LOVED ONES, GIVE THEM THE TOOLS TO HELP YOU DURING LIFE &amp; AFTER DEATH</a:t>
            </a:r>
            <a:endParaRPr/>
          </a:p>
        </p:txBody>
      </p:sp>
      <p:sp>
        <p:nvSpPr>
          <p:cNvPr id="267" name="Google Shape;267;p13"/>
          <p:cNvSpPr txBox="1"/>
          <p:nvPr>
            <p:ph idx="11" type="ftr"/>
          </p:nvPr>
        </p:nvSpPr>
        <p:spPr>
          <a:xfrm>
            <a:off x="654425" y="564748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/>
          <p:nvPr>
            <p:ph type="title"/>
          </p:nvPr>
        </p:nvSpPr>
        <p:spPr>
          <a:xfrm>
            <a:off x="163275" y="808921"/>
            <a:ext cx="55323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CHARITABLE GIVING</a:t>
            </a:r>
            <a:endParaRPr/>
          </a:p>
        </p:txBody>
      </p:sp>
      <p:pic>
        <p:nvPicPr>
          <p:cNvPr descr="A young boy standing next to a person posing for a picture&#10;&#10;Description generated with very high confidence" id="277" name="Google Shape;277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016" l="0" r="0" t="3016"/>
          <a:stretch/>
        </p:blipFill>
        <p:spPr>
          <a:xfrm>
            <a:off x="8124389" y="1122542"/>
            <a:ext cx="2791170" cy="38663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78" name="Google Shape;278;p14"/>
          <p:cNvSpPr txBox="1"/>
          <p:nvPr>
            <p:ph idx="1" type="body"/>
          </p:nvPr>
        </p:nvSpPr>
        <p:spPr>
          <a:xfrm>
            <a:off x="267000" y="1651625"/>
            <a:ext cx="7027500" cy="4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4601"/>
              <a:buNone/>
            </a:pPr>
            <a:r>
              <a:rPr b="1" lang="en-US" sz="3296"/>
              <a:t>What is a charitable gift?</a:t>
            </a:r>
            <a:endParaRPr b="1" sz="3296"/>
          </a:p>
          <a:p>
            <a:pPr indent="-308928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663"/>
              <a:t>Contribution of cash or property to a QUALIFIED charity</a:t>
            </a:r>
            <a:endParaRPr sz="2663"/>
          </a:p>
          <a:p>
            <a:pPr indent="-296863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263"/>
              <a:t>Section 501(c)(3) organizations  are eligible to receive TAX DEDUCTIBLE contributions</a:t>
            </a:r>
            <a:endParaRPr sz="2263"/>
          </a:p>
          <a:p>
            <a:pPr indent="-308928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663"/>
              <a:t>What kinds of contributions aren’t deductible</a:t>
            </a:r>
            <a:endParaRPr sz="2663"/>
          </a:p>
          <a:p>
            <a:pPr indent="-296863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263"/>
              <a:t>Contributions to a specific person, contributions to a nonqualified organization, the value of your time or services, your personal expenses, any part of your contribution from which you receive or expect to receive a benefit</a:t>
            </a:r>
            <a:endParaRPr sz="2263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4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39"/>
              <a:t>Charitable Deductions</a:t>
            </a:r>
            <a:endParaRPr b="1" sz="3439"/>
          </a:p>
          <a:p>
            <a:pPr indent="-31806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966"/>
              <a:t>Amount you can deduct is limited to a specific % of your AGI</a:t>
            </a:r>
            <a:endParaRPr sz="2966"/>
          </a:p>
          <a:p>
            <a:pPr indent="-305998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566"/>
              <a:t>Deductions limited to 60%, </a:t>
            </a:r>
            <a:r>
              <a:rPr b="1" lang="en-US" sz="2566"/>
              <a:t>50%, 30%</a:t>
            </a:r>
            <a:r>
              <a:rPr lang="en-US" sz="2566"/>
              <a:t>, and sometimes 20% of AGI depends on the type of Organization you’re gifting to and the type of gift (outright vs. gift in trust vs. capital gain property)</a:t>
            </a:r>
            <a:endParaRPr sz="2566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4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15"/>
              <a:t>There are many ways to give to charity during life and at death</a:t>
            </a:r>
            <a:endParaRPr b="1" sz="3315"/>
          </a:p>
          <a:p>
            <a:pPr indent="-313654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19"/>
              <a:t>During life</a:t>
            </a:r>
            <a:endParaRPr sz="2819"/>
          </a:p>
          <a:p>
            <a:pPr indent="-301589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19"/>
              <a:t>Outright gifts, Charitable Trusts, </a:t>
            </a:r>
            <a:r>
              <a:rPr lang="en-US" sz="2419"/>
              <a:t>Donor</a:t>
            </a:r>
            <a:r>
              <a:rPr lang="en-US" sz="2419"/>
              <a:t> Advised Funds, and Charitable Contributions from IRAs (QCDs)</a:t>
            </a:r>
            <a:endParaRPr sz="2419"/>
          </a:p>
          <a:p>
            <a:pPr indent="-313654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19"/>
              <a:t>At death</a:t>
            </a:r>
            <a:endParaRPr sz="2819"/>
          </a:p>
          <a:p>
            <a:pPr indent="-301589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19"/>
              <a:t>Will or Trust bequests</a:t>
            </a:r>
            <a:endParaRPr sz="2419"/>
          </a:p>
          <a:p>
            <a:pPr indent="-301589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19"/>
              <a:t>Beneficiary Designations</a:t>
            </a:r>
            <a:endParaRPr sz="2419"/>
          </a:p>
          <a:p>
            <a:pPr indent="-301589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19"/>
              <a:t>Charitable Trusts</a:t>
            </a:r>
            <a:endParaRPr sz="2419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15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1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1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5"/>
          <p:cNvSpPr/>
          <p:nvPr/>
        </p:nvSpPr>
        <p:spPr>
          <a:xfrm>
            <a:off x="303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-2"/>
            <a:ext cx="4062127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9" name="Google Shape;289;p15"/>
          <p:cNvSpPr txBox="1"/>
          <p:nvPr>
            <p:ph type="title"/>
          </p:nvPr>
        </p:nvSpPr>
        <p:spPr>
          <a:xfrm>
            <a:off x="323317" y="1240076"/>
            <a:ext cx="3254180" cy="458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b="0" i="0" lang="en-US" sz="32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IF YOU ENJOYED THIS PRESENTATION, </a:t>
            </a:r>
            <a:br>
              <a:rPr b="0" i="0" lang="en-US" sz="32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en-US" sz="32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PLEASE CONSIDER A ONE-TIME OR REOCCURRING GIFT TO YOUR AREA TRUST </a:t>
            </a:r>
            <a:endParaRPr/>
          </a:p>
        </p:txBody>
      </p:sp>
      <p:sp>
        <p:nvSpPr>
          <p:cNvPr id="290" name="Google Shape;290;p15"/>
          <p:cNvSpPr txBox="1"/>
          <p:nvPr>
            <p:ph idx="11" type="ftr"/>
          </p:nvPr>
        </p:nvSpPr>
        <p:spPr>
          <a:xfrm>
            <a:off x="4801585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88888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4705594" y="1240077"/>
            <a:ext cx="6034827" cy="4916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You may donate in number of ways: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RIGHT NOW, IN PERSON!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WEST END PAY IT FORWARD TRUST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	Mail: PO Box 171, Naturita, CO 81422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	Online: https://www.westendpayitforward.org/donate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LONE CONE LEGACY TRUST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	Mail: PO Box 565, Norwood, CO 81423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	Online: https://loneconelegacy.org/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416" y="1185333"/>
            <a:ext cx="6682472" cy="38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2"/>
          <p:cNvSpPr/>
          <p:nvPr/>
        </p:nvSpPr>
        <p:spPr>
          <a:xfrm>
            <a:off x="-3178" y="0"/>
            <a:ext cx="12194875" cy="4950268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2"/>
          <p:cNvSpPr txBox="1"/>
          <p:nvPr>
            <p:ph type="title"/>
          </p:nvPr>
        </p:nvSpPr>
        <p:spPr>
          <a:xfrm>
            <a:off x="5078896" y="643467"/>
            <a:ext cx="5975956" cy="4127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</a:pPr>
            <a:r>
              <a:rPr lang="en-US" sz="4800"/>
              <a:t>ABOUT YOUR PRESENTER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4">
            <a:alphaModFix/>
          </a:blip>
          <a:srcRect b="1578" l="0" r="0" t="0"/>
          <a:stretch/>
        </p:blipFill>
        <p:spPr>
          <a:xfrm>
            <a:off x="3179" y="-2"/>
            <a:ext cx="4651117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>
            <p:ph idx="11" type="ftr"/>
          </p:nvPr>
        </p:nvSpPr>
        <p:spPr>
          <a:xfrm>
            <a:off x="5078896" y="6318183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3"/>
          <p:cNvSpPr/>
          <p:nvPr/>
        </p:nvSpPr>
        <p:spPr>
          <a:xfrm>
            <a:off x="-3178" y="0"/>
            <a:ext cx="12194875" cy="4950268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3"/>
          <p:cNvSpPr txBox="1"/>
          <p:nvPr>
            <p:ph type="title"/>
          </p:nvPr>
        </p:nvSpPr>
        <p:spPr>
          <a:xfrm>
            <a:off x="5078896" y="643467"/>
            <a:ext cx="5975956" cy="4127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</a:pPr>
            <a:r>
              <a:rPr lang="en-US" sz="4800"/>
              <a:t>WITH GUEST SPEAKER KENDRA BALLARD</a:t>
            </a:r>
            <a:endParaRPr sz="4800"/>
          </a:p>
        </p:txBody>
      </p:sp>
      <p:sp>
        <p:nvSpPr>
          <p:cNvPr id="153" name="Google Shape;153;p3"/>
          <p:cNvSpPr/>
          <p:nvPr/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3"/>
          <p:cNvSpPr txBox="1"/>
          <p:nvPr>
            <p:ph idx="11" type="ftr"/>
          </p:nvPr>
        </p:nvSpPr>
        <p:spPr>
          <a:xfrm>
            <a:off x="5078896" y="6318183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523875" y="981075"/>
            <a:ext cx="2667000" cy="2162173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8515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Insert picture</a:t>
            </a:r>
            <a:endParaRPr/>
          </a:p>
        </p:txBody>
      </p:sp>
      <p:pic>
        <p:nvPicPr>
          <p:cNvPr id="156" name="Google Shape;15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25" y="0"/>
            <a:ext cx="3304224" cy="4950277"/>
          </a:xfrm>
          <a:prstGeom prst="rect">
            <a:avLst/>
          </a:prstGeom>
          <a:noFill/>
          <a:ln cap="flat" cmpd="sng" w="15875">
            <a:solidFill>
              <a:srgbClr val="85153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/>
              <a:t>PRESENTATION OUTLINE &amp; RULES FOR THE EVENING</a:t>
            </a:r>
            <a:endParaRPr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OUTLINE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Wills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Powers of Attorney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Charitable Giving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There is not a one-size fits all approach to Estate Planning; this presentation is meant to bring light to important estate planning topics but is oversimplified for time purposes.</a:t>
            </a:r>
            <a:endParaRPr/>
          </a:p>
        </p:txBody>
      </p:sp>
      <p:sp>
        <p:nvSpPr>
          <p:cNvPr id="165" name="Google Shape;165;p4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Quasi In-Person &amp; Zoom Event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Feel free to raise hand and ask questions.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6" name="Google Shape;166;p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type="title"/>
          </p:nvPr>
        </p:nvSpPr>
        <p:spPr>
          <a:xfrm>
            <a:off x="1454507" y="1327132"/>
            <a:ext cx="9607661" cy="652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WHAT IS A WILL &amp; WHY DO I NEED ONE?</a:t>
            </a:r>
            <a:endParaRPr/>
          </a:p>
        </p:txBody>
      </p:sp>
      <p:sp>
        <p:nvSpPr>
          <p:cNvPr id="174" name="Google Shape;174;p5"/>
          <p:cNvSpPr txBox="1"/>
          <p:nvPr>
            <p:ph idx="1" type="body"/>
          </p:nvPr>
        </p:nvSpPr>
        <p:spPr>
          <a:xfrm>
            <a:off x="1447191" y="1949647"/>
            <a:ext cx="4645152" cy="4701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LAST WILL &amp; TESTAMENT </a:t>
            </a:r>
            <a:endParaRPr/>
          </a:p>
        </p:txBody>
      </p:sp>
      <p:sp>
        <p:nvSpPr>
          <p:cNvPr id="175" name="Google Shape;175;p5"/>
          <p:cNvSpPr txBox="1"/>
          <p:nvPr>
            <p:ph idx="2" type="body"/>
          </p:nvPr>
        </p:nvSpPr>
        <p:spPr>
          <a:xfrm>
            <a:off x="952668" y="2062259"/>
            <a:ext cx="5746711" cy="304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1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Not to be confused with a Living Will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 written document that sets forth your wishes as to: 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Who distributes your probate estate?</a:t>
            </a:r>
            <a:endParaRPr/>
          </a:p>
          <a:p>
            <a:pPr indent="-228600" lvl="3" marL="160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Personal Representative/Executor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Who is entitled to your assets?</a:t>
            </a:r>
            <a:endParaRPr/>
          </a:p>
          <a:p>
            <a:pPr indent="-228600" lvl="3" marL="160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Equally important = who is not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How are your assets distributed?</a:t>
            </a:r>
            <a:endParaRPr/>
          </a:p>
          <a:p>
            <a:pPr indent="-228600" lvl="3" marL="160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Outright or in Trust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Nominates guardian of your disabled or minor children.</a:t>
            </a:r>
            <a:endParaRPr/>
          </a:p>
          <a:p>
            <a:pPr indent="-146367" lvl="3" marL="160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76" name="Google Shape;176;p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andwriting on book" id="177" name="Google Shape;1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9380" y="1979487"/>
            <a:ext cx="5107833" cy="340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1447191" y="5530868"/>
            <a:ext cx="994750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MYTH: HAVING A WILL MEANS NO PROBATE.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1447191" y="1035698"/>
            <a:ext cx="9607661" cy="1256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lgerian"/>
              <a:buNone/>
            </a:pPr>
            <a:r>
              <a:rPr lang="en-US" sz="4800">
                <a:latin typeface="Algerian"/>
                <a:ea typeface="Algerian"/>
                <a:cs typeface="Algerian"/>
                <a:sym typeface="Algerian"/>
              </a:rPr>
              <a:t>LAST WILL &amp; TESTAMENT</a:t>
            </a:r>
            <a:endParaRPr/>
          </a:p>
        </p:txBody>
      </p:sp>
      <p:sp>
        <p:nvSpPr>
          <p:cNvPr id="186" name="Google Shape;186;p6"/>
          <p:cNvSpPr txBox="1"/>
          <p:nvPr>
            <p:ph idx="1" type="body"/>
          </p:nvPr>
        </p:nvSpPr>
        <p:spPr>
          <a:xfrm>
            <a:off x="1447191" y="2023003"/>
            <a:ext cx="4645152" cy="79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CRS § 15-10-201(59)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87" name="Google Shape;187;p6"/>
          <p:cNvSpPr txBox="1"/>
          <p:nvPr>
            <p:ph idx="2" type="body"/>
          </p:nvPr>
        </p:nvSpPr>
        <p:spPr>
          <a:xfrm>
            <a:off x="1447191" y="2388637"/>
            <a:ext cx="4645152" cy="3080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“Will” includes any codicil and any testamentary instrument that merely appoints an executor, revokes or revises another will, nominates a guardian, or expressly excludes or limits the right of an individual or class to succeed to property of the decedent passing by intestate succession.</a:t>
            </a:r>
            <a:endParaRPr/>
          </a:p>
        </p:txBody>
      </p:sp>
      <p:sp>
        <p:nvSpPr>
          <p:cNvPr id="188" name="Google Shape;188;p6"/>
          <p:cNvSpPr txBox="1"/>
          <p:nvPr>
            <p:ph idx="3" type="body"/>
          </p:nvPr>
        </p:nvSpPr>
        <p:spPr>
          <a:xfrm>
            <a:off x="6412362" y="2023003"/>
            <a:ext cx="4645152" cy="4309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FORMS OF WILLS</a:t>
            </a:r>
            <a:endParaRPr/>
          </a:p>
        </p:txBody>
      </p:sp>
      <p:sp>
        <p:nvSpPr>
          <p:cNvPr id="189" name="Google Shape;189;p6"/>
          <p:cNvSpPr txBox="1"/>
          <p:nvPr>
            <p:ph idx="4" type="body"/>
          </p:nvPr>
        </p:nvSpPr>
        <p:spPr>
          <a:xfrm>
            <a:off x="6412362" y="2453953"/>
            <a:ext cx="4645152" cy="300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Formal Will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Prepared by a professional or a typed form with self-proving attestations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Informal Will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Writing intended to be a Will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Handwritten-holographic Will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generated with high confidence"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534" y="712121"/>
            <a:ext cx="1950201" cy="95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1447191" y="1238403"/>
            <a:ext cx="9607661" cy="778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WILLS ONLY APPLY TO PROBATE ESTATE</a:t>
            </a:r>
            <a:endParaRPr/>
          </a:p>
        </p:txBody>
      </p:sp>
      <p:sp>
        <p:nvSpPr>
          <p:cNvPr id="199" name="Google Shape;199;p7"/>
          <p:cNvSpPr txBox="1"/>
          <p:nvPr>
            <p:ph idx="1" type="body"/>
          </p:nvPr>
        </p:nvSpPr>
        <p:spPr>
          <a:xfrm>
            <a:off x="1447191" y="2016773"/>
            <a:ext cx="4645152" cy="5061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IMPORTANT!</a:t>
            </a:r>
            <a:endParaRPr/>
          </a:p>
        </p:txBody>
      </p:sp>
      <p:sp>
        <p:nvSpPr>
          <p:cNvPr id="200" name="Google Shape;200;p7"/>
          <p:cNvSpPr txBox="1"/>
          <p:nvPr>
            <p:ph idx="2" type="body"/>
          </p:nvPr>
        </p:nvSpPr>
        <p:spPr>
          <a:xfrm>
            <a:off x="1447191" y="2522905"/>
            <a:ext cx="5129778" cy="2496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Probate estate is everything in your sole name at your death.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Not included in probate estate: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Assets held in joint tenancy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Assets that pass to a survivor by means of a Beneficiary or Transfer on Death Designation</a:t>
            </a:r>
            <a:endParaRPr/>
          </a:p>
        </p:txBody>
      </p:sp>
      <p:pic>
        <p:nvPicPr>
          <p:cNvPr descr="A group of brown and black dog&#10;&#10;Description generated with high confidence" id="201" name="Google Shape;201;p7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3420" y="2019550"/>
            <a:ext cx="4131432" cy="3449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1447191" y="4953716"/>
            <a:ext cx="610222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OFTEN: </a:t>
            </a:r>
            <a:r>
              <a:rPr b="0" i="0" lang="en-US" sz="2200" u="sng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PLAN A </a:t>
            </a:r>
            <a:r>
              <a:rPr b="0" i="0" lang="en-US" sz="22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= JT/TOD &amp; </a:t>
            </a:r>
            <a:r>
              <a:rPr b="0" i="0" lang="en-US" sz="2200" u="sng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PLAN B </a:t>
            </a:r>
            <a:r>
              <a:rPr b="0" i="0" lang="en-US" sz="22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= WILL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1451578" y="129219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WHAT HAPPENS IF THERE IS NO WILL?</a:t>
            </a:r>
            <a:endParaRPr/>
          </a:p>
        </p:txBody>
      </p:sp>
      <p:sp>
        <p:nvSpPr>
          <p:cNvPr id="209" name="Google Shape;209;p8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Everything defaults to the State’s rules.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Order of priority for Personal Representative Appointment.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Default beneficiary status.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Sometimes the State’s rules are exactly what you would have picked anyway.</a:t>
            </a:r>
            <a:endParaRPr/>
          </a:p>
        </p:txBody>
      </p:sp>
      <p:sp>
        <p:nvSpPr>
          <p:cNvPr id="210" name="Google Shape;210;p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type="title"/>
          </p:nvPr>
        </p:nvSpPr>
        <p:spPr>
          <a:xfrm>
            <a:off x="1442405" y="1302671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WHAT IS PROBATE?</a:t>
            </a:r>
            <a:endParaRPr/>
          </a:p>
        </p:txBody>
      </p:sp>
      <p:pic>
        <p:nvPicPr>
          <p:cNvPr id="218" name="Google Shape;218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05" r="1604" t="0"/>
          <a:stretch/>
        </p:blipFill>
        <p:spPr>
          <a:xfrm>
            <a:off x="8124389" y="1122542"/>
            <a:ext cx="2801758" cy="388099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 process that appoints a person in charge of a decedent’s estate and who the beneficiaries of the estate are.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Process differs in every state.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Free instruction forms: JDF 906 &amp; 907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https://www.courts.state.co.us/Forms/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20" name="Google Shape;220;p9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2017-11-16T03:58:24Z</dcterms:created>
  <dc:creator>Sara Bachman</dc:creator>
</cp:coreProperties>
</file>